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  <p:sldMasterId id="2147484346" r:id="rId2"/>
  </p:sldMasterIdLst>
  <p:notesMasterIdLst>
    <p:notesMasterId r:id="rId20"/>
  </p:notesMasterIdLst>
  <p:handoutMasterIdLst>
    <p:handoutMasterId r:id="rId21"/>
  </p:handoutMasterIdLst>
  <p:sldIdLst>
    <p:sldId id="262" r:id="rId3"/>
    <p:sldId id="256" r:id="rId4"/>
    <p:sldId id="2147470925" r:id="rId5"/>
    <p:sldId id="2147470927" r:id="rId6"/>
    <p:sldId id="2147470929" r:id="rId7"/>
    <p:sldId id="2147470928" r:id="rId8"/>
    <p:sldId id="2147470912" r:id="rId9"/>
    <p:sldId id="2147470905" r:id="rId10"/>
    <p:sldId id="2147470918" r:id="rId11"/>
    <p:sldId id="2147470923" r:id="rId12"/>
    <p:sldId id="2147470924" r:id="rId13"/>
    <p:sldId id="2147470921" r:id="rId14"/>
    <p:sldId id="2147470922" r:id="rId15"/>
    <p:sldId id="2147470931" r:id="rId16"/>
    <p:sldId id="2147470930" r:id="rId17"/>
    <p:sldId id="2147470926" r:id="rId18"/>
    <p:sldId id="21474708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2"/>
    <a:srgbClr val="EDEDF1"/>
    <a:srgbClr val="797EF9"/>
    <a:srgbClr val="1F6FEB"/>
    <a:srgbClr val="010406"/>
    <a:srgbClr val="010409"/>
    <a:srgbClr val="121212"/>
    <a:srgbClr val="0D1117"/>
    <a:srgbClr val="57CC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44" autoAdjust="0"/>
  </p:normalViewPr>
  <p:slideViewPr>
    <p:cSldViewPr snapToGrid="0">
      <p:cViewPr varScale="1">
        <p:scale>
          <a:sx n="61" d="100"/>
          <a:sy n="61" d="100"/>
        </p:scale>
        <p:origin x="1493" y="274"/>
      </p:cViewPr>
      <p:guideLst>
        <p:guide pos="3840"/>
        <p:guide pos="384"/>
        <p:guide pos="729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93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DC4D04-2EB0-464C-48A8-74A47FA2C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CE578-25CA-945D-83AB-513A58AEEF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27CE3-39BB-4C0D-B8F4-5438A8A5D8E8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5FFDA-9CFF-80A0-BAE4-1EA31D3AB2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8C20C-F6EE-26C5-C654-374611AAEB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CD17-6046-4ECD-9994-DB83870001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6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30D9F-7979-9F46-8A30-921760FC9F4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C1656-E6D2-D941-BA7D-9511EB890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60EB5-0E19-DC2C-92B1-CF1188CE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535D4-5AE0-D22F-F057-A5FA24F66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DEDE6-826C-96A8-BE4E-3E73D845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1C358-641C-842E-F043-8C1B35F8E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00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2EFB-BDCB-C5EF-333F-9A646143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BE384-B86A-1723-BC34-29EF3F313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FA664-6CFF-C992-6118-9BFCEB05B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CB842-3D32-63AD-CECD-EEA485405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74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70BA-B251-1643-0BDE-5786563A1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C3AB1-2C59-34BE-D766-9566B4315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040AE-9AA8-B75C-90B3-4B7E743A9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A7649-C21D-C697-0F7F-0C942710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5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04CD-1853-4D7A-57A8-2C71A218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26369-439B-A57D-A636-908232622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99EC5-EBBE-F408-601D-77389790C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D39B-91C5-B656-C771-6C10FED59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97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52153-6EED-22AF-6C20-079181845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686ED-A9B2-BE0A-CD6C-6C50E7E9B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19F13-F238-BDDD-1BE9-3D5CE8C2F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A260-4AF9-C5FB-B66B-63B60BB2C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789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F51CE-C62A-8C1F-E517-C9C949464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CDAB-62F8-7CF4-2E0D-25A87DE13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E0480-E5A6-44AB-0E07-9BCE677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1DBF-EE1D-9BF8-C6F1-E55D13B51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2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58E9F-CE32-4086-A48E-C26DF21C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524E9-1C86-08B2-3423-0F3B81B48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1FA4E-B068-69DB-35BB-2E702BEC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1072C-ABA5-B33F-216B-53859DB87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09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A6F4-9E16-A399-E385-5B81CEAE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6FCD9-89AC-323A-1CFC-DCA84F1AC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081D4-F7D7-6FEF-BC19-2357F3065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C07E-7363-A1CB-5113-E31EC0E73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63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2618D-2C73-29D3-332E-3D2BD907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74BEF-C50F-78CC-0674-21F809F05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EDF92-51B9-8930-58C1-9AD1712FB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0EF3-CB22-BFC2-3253-1653D75B8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10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we're going to start with giving a brief introduction to VS code if you are brand new to VS code
And after that we're going to take a look at some of the new API editor features that are really turning Visual Studio code into an agentic code editor
We're going to take a look at a bunch of these things in action and then give you an overview of all these new features that you can take advantage of today
Then finally we'll have a little bit of time for Q&amp;A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717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95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F9ED-B190-020F-04BF-5ECF0FB0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08EA7-39E8-F95B-DE26-537FD3C5B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2C57F-D7CD-CF9E-BB01-45841E16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C1302-AFF9-8F44-AD28-352B6D783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7A539-C185-D30F-C70F-8B1C21C46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0E7AC-2F11-8936-9575-050B3242E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00184-5C0B-95A2-C6C0-F6CF7CB50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at the beginning Visual Studio code is an ecosystem of amazing extensions that are built on top of the core open source </a:t>
            </a:r>
            <a:r>
              <a:rPr lang="en-US" dirty="0" err="1"/>
              <a:t>vscode</a:t>
            </a:r>
            <a:r>
              <a:rPr lang="en-US" dirty="0"/>
              <a:t> project </a:t>
            </a:r>
          </a:p>
          <a:p>
            <a:r>
              <a:rPr lang="en-US" dirty="0"/>
              <a:t>
This means you can use the source control you want the programming languages the debuggers that you want databases that you want and anything in between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028F-1E86-BF38-4984-A52B845A8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C1656-E6D2-D941-BA7D-9511EB890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92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EDB9B8-388C-FB5D-EBBE-D97B20CD5F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986" y="1771650"/>
            <a:ext cx="726315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>
                    <a:alpha val="70000"/>
                  </a:schemeClr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6F7361-69B4-7339-7213-1E7E6BBB1E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5301" y="1771650"/>
            <a:ext cx="4323376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ED534-D727-5694-CF0D-999A0D688766}"/>
              </a:ext>
            </a:extLst>
          </p:cNvPr>
          <p:cNvSpPr/>
          <p:nvPr userDrawn="1"/>
        </p:nvSpPr>
        <p:spPr>
          <a:xfrm>
            <a:off x="558986" y="904648"/>
            <a:ext cx="1213638" cy="445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72C2-E2A5-D8E5-7B2D-4301BD465077}"/>
              </a:ext>
            </a:extLst>
          </p:cNvPr>
          <p:cNvSpPr txBox="1"/>
          <p:nvPr userDrawn="1"/>
        </p:nvSpPr>
        <p:spPr>
          <a:xfrm>
            <a:off x="648677" y="94382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0">
                <a:latin typeface="Mona Sans" pitchFamily="2" charset="77"/>
              </a:rPr>
              <a:t>Agenda</a:t>
            </a:r>
          </a:p>
        </p:txBody>
      </p:sp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FB469F04-1BC8-0EC5-75DE-1B129D4DC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2274" y="1934537"/>
            <a:ext cx="1728486" cy="17282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A76923-BDF1-B8F8-1B7D-3CCB1EF235AD}"/>
              </a:ext>
            </a:extLst>
          </p:cNvPr>
          <p:cNvGrpSpPr/>
          <p:nvPr userDrawn="1"/>
        </p:nvGrpSpPr>
        <p:grpSpPr>
          <a:xfrm>
            <a:off x="8750760" y="3009205"/>
            <a:ext cx="1997615" cy="1997364"/>
            <a:chOff x="7934438" y="2314724"/>
            <a:chExt cx="660397" cy="660314"/>
          </a:xfrm>
        </p:grpSpPr>
        <p:pic>
          <p:nvPicPr>
            <p:cNvPr id="10" name="Image 3" descr=" ">
              <a:extLst>
                <a:ext uri="{FF2B5EF4-FFF2-40B4-BE49-F238E27FC236}">
                  <a16:creationId xmlns:a16="http://schemas.microsoft.com/office/drawing/2014/main" id="{86C4C249-5662-7FAC-3124-5EF414CDE8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4438" y="2314724"/>
              <a:ext cx="660397" cy="660314"/>
            </a:xfrm>
            <a:prstGeom prst="rect">
              <a:avLst/>
            </a:prstGeom>
          </p:spPr>
        </p:pic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14FA5E9-DE72-2FB9-D17B-2C5DDCB805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4438" y="2314724"/>
              <a:ext cx="660397" cy="660314"/>
            </a:xfrm>
            <a:prstGeom prst="rect">
              <a:avLst/>
            </a:prstGeom>
          </p:spPr>
        </p:pic>
        <p:pic>
          <p:nvPicPr>
            <p:cNvPr id="12" name="Image 5" descr=" ">
              <a:extLst>
                <a:ext uri="{FF2B5EF4-FFF2-40B4-BE49-F238E27FC236}">
                  <a16:creationId xmlns:a16="http://schemas.microsoft.com/office/drawing/2014/main" id="{ED041F98-76DC-CA07-7254-249D9BC622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5210" y="2698188"/>
              <a:ext cx="48152" cy="106615"/>
            </a:xfrm>
            <a:prstGeom prst="rect">
              <a:avLst/>
            </a:prstGeom>
          </p:spPr>
        </p:pic>
        <p:pic>
          <p:nvPicPr>
            <p:cNvPr id="13" name="Image 6" descr=" ">
              <a:extLst>
                <a:ext uri="{FF2B5EF4-FFF2-40B4-BE49-F238E27FC236}">
                  <a16:creationId xmlns:a16="http://schemas.microsoft.com/office/drawing/2014/main" id="{0FCA42C6-0DF7-30FD-F7CE-72F26A0A2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05911" y="2698188"/>
              <a:ext cx="48152" cy="106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75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EDB9B8-388C-FB5D-EBBE-D97B20CD5F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986" y="1771650"/>
            <a:ext cx="726315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>
                    <a:alpha val="70000"/>
                  </a:schemeClr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6F7361-69B4-7339-7213-1E7E6BBB1E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5301" y="1771650"/>
            <a:ext cx="4323376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ED534-D727-5694-CF0D-999A0D688766}"/>
              </a:ext>
            </a:extLst>
          </p:cNvPr>
          <p:cNvSpPr/>
          <p:nvPr userDrawn="1"/>
        </p:nvSpPr>
        <p:spPr>
          <a:xfrm>
            <a:off x="558986" y="904648"/>
            <a:ext cx="1213638" cy="445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72C2-E2A5-D8E5-7B2D-4301BD465077}"/>
              </a:ext>
            </a:extLst>
          </p:cNvPr>
          <p:cNvSpPr txBox="1"/>
          <p:nvPr userDrawn="1"/>
        </p:nvSpPr>
        <p:spPr>
          <a:xfrm>
            <a:off x="648677" y="94382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0">
                <a:latin typeface="Mona Sans" pitchFamily="2" charset="77"/>
              </a:rPr>
              <a:t>Agenda</a:t>
            </a:r>
          </a:p>
        </p:txBody>
      </p:sp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FB469F04-1BC8-0EC5-75DE-1B129D4DC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2274" y="1934537"/>
            <a:ext cx="1728486" cy="17282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A76923-BDF1-B8F8-1B7D-3CCB1EF235AD}"/>
              </a:ext>
            </a:extLst>
          </p:cNvPr>
          <p:cNvGrpSpPr/>
          <p:nvPr userDrawn="1"/>
        </p:nvGrpSpPr>
        <p:grpSpPr>
          <a:xfrm>
            <a:off x="8750760" y="3009205"/>
            <a:ext cx="1997615" cy="1997364"/>
            <a:chOff x="7934438" y="2314724"/>
            <a:chExt cx="660397" cy="660314"/>
          </a:xfrm>
        </p:grpSpPr>
        <p:pic>
          <p:nvPicPr>
            <p:cNvPr id="10" name="Image 3" descr=" ">
              <a:extLst>
                <a:ext uri="{FF2B5EF4-FFF2-40B4-BE49-F238E27FC236}">
                  <a16:creationId xmlns:a16="http://schemas.microsoft.com/office/drawing/2014/main" id="{86C4C249-5662-7FAC-3124-5EF414CDE8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4438" y="2314724"/>
              <a:ext cx="660397" cy="660314"/>
            </a:xfrm>
            <a:prstGeom prst="rect">
              <a:avLst/>
            </a:prstGeom>
          </p:spPr>
        </p:pic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14FA5E9-DE72-2FB9-D17B-2C5DDCB805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4438" y="2314724"/>
              <a:ext cx="660397" cy="660314"/>
            </a:xfrm>
            <a:prstGeom prst="rect">
              <a:avLst/>
            </a:prstGeom>
          </p:spPr>
        </p:pic>
        <p:pic>
          <p:nvPicPr>
            <p:cNvPr id="12" name="Image 5" descr=" ">
              <a:extLst>
                <a:ext uri="{FF2B5EF4-FFF2-40B4-BE49-F238E27FC236}">
                  <a16:creationId xmlns:a16="http://schemas.microsoft.com/office/drawing/2014/main" id="{ED041F98-76DC-CA07-7254-249D9BC622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5210" y="2698188"/>
              <a:ext cx="48152" cy="106615"/>
            </a:xfrm>
            <a:prstGeom prst="rect">
              <a:avLst/>
            </a:prstGeom>
          </p:spPr>
        </p:pic>
        <p:pic>
          <p:nvPicPr>
            <p:cNvPr id="13" name="Image 6" descr=" ">
              <a:extLst>
                <a:ext uri="{FF2B5EF4-FFF2-40B4-BE49-F238E27FC236}">
                  <a16:creationId xmlns:a16="http://schemas.microsoft.com/office/drawing/2014/main" id="{0FCA42C6-0DF7-30FD-F7CE-72F26A0A2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05911" y="2698188"/>
              <a:ext cx="48152" cy="106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BF855E-7733-F456-6190-AF18B8D279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E36B8EAD-E152-2F24-1088-B67B2C3FA5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3113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694CC4D-DED6-3B1F-94FA-C8E07CFD31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B5D18BB4-7888-046B-843B-E6FDDE37CF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B4F73F51-0967-1555-B2FB-25D011BBE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81154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1 fe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 name of new feature/tool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FEB64BE-0A8B-3A6F-375F-4441763B39F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6000" y="869570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2200" b="1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297915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2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150" y="1875532"/>
            <a:ext cx="3255601" cy="39537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150" y="1299227"/>
            <a:ext cx="3255602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78035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8036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0606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0607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E72DC64-3427-AFC6-843B-C22989B5E75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56917" y="1276146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8A38638D-9B3C-6593-76D6-29FA9106172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192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AA4DFF5-3DCC-0AF3-08D1-A16434564A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23250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E6737012-9800-0DEA-F0D7-EF0E1153D16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23250" y="1276146"/>
            <a:ext cx="3255602" cy="3002307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4291870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4300494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4775443"/>
            <a:ext cx="3239550" cy="15989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4300494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4775443"/>
            <a:ext cx="3239550" cy="15989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4300494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4775443"/>
            <a:ext cx="3239550" cy="15989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2" y="1135025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6" y="1135025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3" y="1135025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145190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1867" y="1104540"/>
            <a:ext cx="10182347" cy="7056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1866" y="528234"/>
            <a:ext cx="10182348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1" y="1917539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5" y="1917539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2" y="1917539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1143433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X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3">
            <a:extLst>
              <a:ext uri="{FF2B5EF4-FFF2-40B4-BE49-F238E27FC236}">
                <a16:creationId xmlns:a16="http://schemas.microsoft.com/office/drawing/2014/main" id="{5ED1B8D2-08C3-EA8A-8A4E-457AB30D08A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4213351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EEDD7-D3DD-9498-6F92-0CB8A4D491E4}"/>
              </a:ext>
            </a:extLst>
          </p:cNvPr>
          <p:cNvSpPr txBox="1"/>
          <p:nvPr/>
        </p:nvSpPr>
        <p:spPr>
          <a:xfrm>
            <a:off x="627831" y="495793"/>
            <a:ext cx="796119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0" b="1" i="0">
                <a:latin typeface="Mona Sans" pitchFamily="2" charset="77"/>
              </a:rPr>
              <a:t>Thank you!</a:t>
            </a:r>
          </a:p>
        </p:txBody>
      </p:sp>
      <p:sp>
        <p:nvSpPr>
          <p:cNvPr id="3" name="Google Shape;179;p20">
            <a:extLst>
              <a:ext uri="{FF2B5EF4-FFF2-40B4-BE49-F238E27FC236}">
                <a16:creationId xmlns:a16="http://schemas.microsoft.com/office/drawing/2014/main" id="{C6A9784E-4A5A-A251-DDD7-686D572E23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FE2B5FA-B0B8-501A-7196-3CEB87941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FFFCC9C-EF46-40F7-9D3C-B95CE30F2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65F76A34-E523-68EA-9C37-7D000BB8C9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F84D84D4-9CE3-3726-C9EE-3F95CD9900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5B458A2-55C6-28B8-91B9-892EF40141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D30F6D57-6BD7-A46B-6C3B-BA48037EE9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F740EB8-C7FA-25B4-C8B1-9B893232D1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7872734B-E41F-2449-AE93-4518F3F1B5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2" name="Google Shape;179;p20">
            <a:extLst>
              <a:ext uri="{FF2B5EF4-FFF2-40B4-BE49-F238E27FC236}">
                <a16:creationId xmlns:a16="http://schemas.microsoft.com/office/drawing/2014/main" id="{A0CF6D4E-A6C0-7306-1C3A-3EE99EBA13C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Google Shape;179;p20">
            <a:extLst>
              <a:ext uri="{FF2B5EF4-FFF2-40B4-BE49-F238E27FC236}">
                <a16:creationId xmlns:a16="http://schemas.microsoft.com/office/drawing/2014/main" id="{5338B5E5-19C1-3A7B-3A50-577927FFB9D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Google Shape;179;p20">
            <a:extLst>
              <a:ext uri="{FF2B5EF4-FFF2-40B4-BE49-F238E27FC236}">
                <a16:creationId xmlns:a16="http://schemas.microsoft.com/office/drawing/2014/main" id="{A246062C-A070-C9D1-ECA2-062F1B718B07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3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5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BF855E-7733-F456-6190-AF18B8D279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E36B8EAD-E152-2F24-1088-B67B2C3FA5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210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694CC4D-DED6-3B1F-94FA-C8E07CFD31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B5D18BB4-7888-046B-843B-E6FDDE37CF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B4F73F51-0967-1555-B2FB-25D011BBE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33854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1 fe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 name of new feature/tool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FEB64BE-0A8B-3A6F-375F-4441763B39F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6000" y="869570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2200" b="1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42012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2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150" y="1875532"/>
            <a:ext cx="3255601" cy="39537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150" y="1299227"/>
            <a:ext cx="3255602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78035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8036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0606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0607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E72DC64-3427-AFC6-843B-C22989B5E75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56917" y="1276146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8A38638D-9B3C-6593-76D6-29FA9106172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192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AA4DFF5-3DCC-0AF3-08D1-A16434564A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23250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E6737012-9800-0DEA-F0D7-EF0E1153D16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23250" y="1276146"/>
            <a:ext cx="3255602" cy="3002307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115888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4300494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4775443"/>
            <a:ext cx="3239550" cy="15989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4300494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4775443"/>
            <a:ext cx="3239550" cy="15989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4300494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4775443"/>
            <a:ext cx="3239550" cy="15989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2" y="1135025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6" y="1135025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3" y="1135025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197554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1867" y="1104540"/>
            <a:ext cx="10182347" cy="7056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1866" y="528234"/>
            <a:ext cx="10182348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1" y="1917539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5" y="1917539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2" y="1917539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2407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X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3">
            <a:extLst>
              <a:ext uri="{FF2B5EF4-FFF2-40B4-BE49-F238E27FC236}">
                <a16:creationId xmlns:a16="http://schemas.microsoft.com/office/drawing/2014/main" id="{5ED1B8D2-08C3-EA8A-8A4E-457AB30D08A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103349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EEDD7-D3DD-9498-6F92-0CB8A4D491E4}"/>
              </a:ext>
            </a:extLst>
          </p:cNvPr>
          <p:cNvSpPr txBox="1"/>
          <p:nvPr/>
        </p:nvSpPr>
        <p:spPr>
          <a:xfrm>
            <a:off x="627831" y="495793"/>
            <a:ext cx="796119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0" b="1" i="0">
                <a:latin typeface="Mona Sans" pitchFamily="2" charset="77"/>
              </a:rPr>
              <a:t>Thank you!</a:t>
            </a:r>
          </a:p>
        </p:txBody>
      </p:sp>
      <p:sp>
        <p:nvSpPr>
          <p:cNvPr id="3" name="Google Shape;179;p20">
            <a:extLst>
              <a:ext uri="{FF2B5EF4-FFF2-40B4-BE49-F238E27FC236}">
                <a16:creationId xmlns:a16="http://schemas.microsoft.com/office/drawing/2014/main" id="{C6A9784E-4A5A-A251-DDD7-686D572E23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FE2B5FA-B0B8-501A-7196-3CEB87941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FFFCC9C-EF46-40F7-9D3C-B95CE30F2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65F76A34-E523-68EA-9C37-7D000BB8C9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F84D84D4-9CE3-3726-C9EE-3F95CD9900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5B458A2-55C6-28B8-91B9-892EF40141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D30F6D57-6BD7-A46B-6C3B-BA48037EE9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F740EB8-C7FA-25B4-C8B1-9B893232D1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7872734B-E41F-2449-AE93-4518F3F1B5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2" name="Google Shape;179;p20">
            <a:extLst>
              <a:ext uri="{FF2B5EF4-FFF2-40B4-BE49-F238E27FC236}">
                <a16:creationId xmlns:a16="http://schemas.microsoft.com/office/drawing/2014/main" id="{A0CF6D4E-A6C0-7306-1C3A-3EE99EBA13C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Google Shape;179;p20">
            <a:extLst>
              <a:ext uri="{FF2B5EF4-FFF2-40B4-BE49-F238E27FC236}">
                <a16:creationId xmlns:a16="http://schemas.microsoft.com/office/drawing/2014/main" id="{5338B5E5-19C1-3A7B-3A50-577927FFB9D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Google Shape;179;p20">
            <a:extLst>
              <a:ext uri="{FF2B5EF4-FFF2-40B4-BE49-F238E27FC236}">
                <a16:creationId xmlns:a16="http://schemas.microsoft.com/office/drawing/2014/main" id="{A246062C-A070-C9D1-ECA2-062F1B718B07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491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888919A9-3CD5-9203-E0CC-C80D002BCA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3" y="893"/>
            <a:ext cx="12191937" cy="68571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2C954A-9361-8191-492A-7E1CFB8970C0}"/>
              </a:ext>
            </a:extLst>
          </p:cNvPr>
          <p:cNvSpPr/>
          <p:nvPr userDrawn="1"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19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2" r:id="rId1"/>
    <p:sldLayoutId id="2147484178" r:id="rId2"/>
    <p:sldLayoutId id="2147484197" r:id="rId3"/>
    <p:sldLayoutId id="2147484257" r:id="rId4"/>
    <p:sldLayoutId id="2147484258" r:id="rId5"/>
    <p:sldLayoutId id="2147484345" r:id="rId6"/>
    <p:sldLayoutId id="2147484191" r:id="rId7"/>
    <p:sldLayoutId id="2147484194" r:id="rId8"/>
    <p:sldLayoutId id="21474841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888919A9-3CD5-9203-E0CC-C80D002BCA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" y="893"/>
            <a:ext cx="12191937" cy="68571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2C954A-9361-8191-492A-7E1CFB8970C0}"/>
              </a:ext>
            </a:extLst>
          </p:cNvPr>
          <p:cNvSpPr/>
          <p:nvPr userDrawn="1"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7.sv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7BF2-DDD1-F375-F707-F3064C1C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D00B420-B48D-A951-3621-9A5228C5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" y="893"/>
            <a:ext cx="12191937" cy="6857107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71CF6CA1-259B-6A0E-6F4E-6284DA4D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8" y="540126"/>
            <a:ext cx="774696" cy="29841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F73D99D-6029-93AC-ECFA-DD320D844200}"/>
              </a:ext>
            </a:extLst>
          </p:cNvPr>
          <p:cNvSpPr/>
          <p:nvPr/>
        </p:nvSpPr>
        <p:spPr>
          <a:xfrm>
            <a:off x="507998" y="1825589"/>
            <a:ext cx="5707355" cy="366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457109" rtl="0" eaLnBrk="1" fontAlgn="auto" latinLnBrk="0" hangingPunct="1">
              <a:lnSpc>
                <a:spcPts val="23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0" normalizeH="0" baseline="0" noProof="0" dirty="0">
                <a:ln>
                  <a:noFill/>
                </a:ln>
                <a:solidFill>
                  <a:srgbClr val="3794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kumimoji="0" lang="en-US" sz="4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4F59C5E-EB3A-D601-FFF6-5A1617873986}"/>
              </a:ext>
            </a:extLst>
          </p:cNvPr>
          <p:cNvSpPr/>
          <p:nvPr/>
        </p:nvSpPr>
        <p:spPr>
          <a:xfrm>
            <a:off x="507998" y="2303731"/>
            <a:ext cx="6039434" cy="212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457109" rtl="0" eaLnBrk="1" fontAlgn="auto" latinLnBrk="0" hangingPunct="1">
              <a:lnSpc>
                <a:spcPts val="59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0" cap="none" spc="-144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São Paulo</a:t>
            </a:r>
            <a:endParaRPr kumimoji="0" lang="en-US" sz="4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5996F0A-9ACF-A9F6-AE3A-8C1C4602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5676608"/>
            <a:ext cx="673096" cy="673012"/>
          </a:xfrm>
          <a:prstGeom prst="rect">
            <a:avLst/>
          </a:prstGeom>
        </p:spPr>
      </p:pic>
      <p:pic>
        <p:nvPicPr>
          <p:cNvPr id="7" name="Image 3" descr=" ">
            <a:extLst>
              <a:ext uri="{FF2B5EF4-FFF2-40B4-BE49-F238E27FC236}">
                <a16:creationId xmlns:a16="http://schemas.microsoft.com/office/drawing/2014/main" id="{93EF65EC-31A5-080C-81DA-6088CCDB9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93" y="5682957"/>
            <a:ext cx="660397" cy="660314"/>
          </a:xfrm>
          <a:prstGeom prst="rect">
            <a:avLst/>
          </a:prstGeom>
        </p:spPr>
      </p:pic>
      <p:pic>
        <p:nvPicPr>
          <p:cNvPr id="8" name="Image 4" descr=" ">
            <a:extLst>
              <a:ext uri="{FF2B5EF4-FFF2-40B4-BE49-F238E27FC236}">
                <a16:creationId xmlns:a16="http://schemas.microsoft.com/office/drawing/2014/main" id="{AAA92DAA-6335-3498-99EF-3BC0E7FB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93" y="5682957"/>
            <a:ext cx="660397" cy="660314"/>
          </a:xfrm>
          <a:prstGeom prst="rect">
            <a:avLst/>
          </a:prstGeom>
        </p:spPr>
      </p:pic>
      <p:pic>
        <p:nvPicPr>
          <p:cNvPr id="9" name="Image 5" descr=" ">
            <a:extLst>
              <a:ext uri="{FF2B5EF4-FFF2-40B4-BE49-F238E27FC236}">
                <a16:creationId xmlns:a16="http://schemas.microsoft.com/office/drawing/2014/main" id="{E76C6515-2E6A-44A7-FA3C-0E199185C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2365" y="6066420"/>
            <a:ext cx="48152" cy="106614"/>
          </a:xfrm>
          <a:prstGeom prst="rect">
            <a:avLst/>
          </a:prstGeom>
        </p:spPr>
      </p:pic>
      <p:pic>
        <p:nvPicPr>
          <p:cNvPr id="10" name="Image 6" descr=" ">
            <a:extLst>
              <a:ext uri="{FF2B5EF4-FFF2-40B4-BE49-F238E27FC236}">
                <a16:creationId xmlns:a16="http://schemas.microsoft.com/office/drawing/2014/main" id="{C9B7FC92-B2CC-4283-A9A2-4E39AB133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3066" y="6066420"/>
            <a:ext cx="48152" cy="10661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52C7EC81-B597-1420-B655-D063BCDDD4C1}"/>
              </a:ext>
            </a:extLst>
          </p:cNvPr>
          <p:cNvSpPr/>
          <p:nvPr/>
        </p:nvSpPr>
        <p:spPr>
          <a:xfrm>
            <a:off x="507997" y="3364775"/>
            <a:ext cx="5223331" cy="8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9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Sábado, </a:t>
            </a:r>
            <a:r>
              <a:rPr lang="en-US" sz="2699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27/09/2025</a:t>
            </a:r>
            <a:endParaRPr kumimoji="0" lang="en-US" sz="2699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Segoe UI Semibold" pitchFamily="34" charset="0"/>
              <a:ea typeface="Segoe UI Semibold" pitchFamily="34" charset="-122"/>
              <a:cs typeface="Segoe UI Semibold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99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cs typeface="Segoe UI Semibold" pitchFamily="34" charset="-120"/>
              </a:rPr>
              <a:t>FIAP</a:t>
            </a:r>
            <a:r>
              <a:rPr kumimoji="0" lang="en-US" sz="2699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+mn-ea"/>
                <a:cs typeface="Segoe UI Semibold" pitchFamily="34" charset="-120"/>
              </a:rPr>
              <a:t> – São Paulo-SP</a:t>
            </a:r>
            <a:endParaRPr kumimoji="0" lang="en-US" sz="2699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C1CDCC09-68B5-5961-1C85-FAE7DA9B0BC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5282" b="-4878"/>
          <a:stretch>
            <a:fillRect/>
          </a:stretch>
        </p:blipFill>
        <p:spPr>
          <a:xfrm>
            <a:off x="2066746" y="5630384"/>
            <a:ext cx="720889" cy="794270"/>
          </a:xfrm>
          <a:prstGeom prst="roundRect">
            <a:avLst>
              <a:gd name="adj" fmla="val 10404"/>
            </a:avLst>
          </a:prstGeom>
        </p:spPr>
      </p:pic>
    </p:spTree>
    <p:extLst>
      <p:ext uri="{BB962C8B-B14F-4D97-AF65-F5344CB8AC3E}">
        <p14:creationId xmlns:p14="http://schemas.microsoft.com/office/powerpoint/2010/main" val="32449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9A43-D7FD-30A0-1EBF-99295D4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CFB62-1F92-1468-DB53-BE85AFBA4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764" y="1561354"/>
            <a:ext cx="5499198" cy="4087884"/>
          </a:xfrm>
        </p:spPr>
        <p:txBody>
          <a:bodyPr/>
          <a:lstStyle/>
          <a:p>
            <a:r>
              <a:rPr lang="pt-BR" sz="2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MCPs</a:t>
            </a:r>
            <a:r>
              <a:rPr lang="pt-B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 Servers 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costumam ser distribuídos como </a:t>
            </a:r>
            <a:r>
              <a:rPr lang="pt-BR" sz="2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packages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 (principalmente </a:t>
            </a:r>
            <a:r>
              <a:rPr lang="pt-BR" sz="2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npm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) ou </a:t>
            </a:r>
            <a:r>
              <a:rPr lang="pt-B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imagens Docker</a:t>
            </a:r>
          </a:p>
          <a:p>
            <a:endParaRPr lang="pt-BR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Suporte do </a:t>
            </a:r>
            <a:r>
              <a:rPr lang="pt-B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Azure API Management 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Preview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pt-BR" sz="2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Soluções baseadas em </a:t>
            </a:r>
            <a:r>
              <a:rPr lang="pt-BR" sz="2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LangChain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Semantic</a:t>
            </a:r>
            <a:r>
              <a:rPr lang="pt-B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 Kernel 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podem se valer do suporte oferecido pelo projeto </a:t>
            </a:r>
            <a:r>
              <a:rPr lang="pt-BR" sz="2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OpenTelemetry</a:t>
            </a:r>
            <a:r>
              <a:rPr lang="pt-B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no monitoramento/</a:t>
            </a:r>
            <a:r>
              <a:rPr lang="pt-BR" sz="2100" dirty="0" err="1">
                <a:latin typeface="Segoe UI" panose="020B0502040204020203" pitchFamily="34" charset="0"/>
                <a:cs typeface="Segoe UI" panose="020B0502040204020203" pitchFamily="34" charset="0"/>
              </a:rPr>
              <a:t>observabilidade</a:t>
            </a:r>
            <a:r>
              <a:rPr lang="pt-BR" sz="2100" dirty="0">
                <a:latin typeface="Segoe UI" panose="020B0502040204020203" pitchFamily="34" charset="0"/>
                <a:cs typeface="Segoe UI" panose="020B0502040204020203" pitchFamily="34" charset="0"/>
              </a:rPr>
              <a:t> de aplicações</a:t>
            </a:r>
            <a:endParaRPr lang="pt-BR" sz="2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1781-24AB-DB54-115C-32C6EC6C7DA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MCP: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geral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29A764-5FD2-29E8-ED9C-1D143E7A22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55559875-3828-3366-1922-F4CE4F457F61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6852125" y="1194242"/>
            <a:ext cx="4145728" cy="4567729"/>
          </a:xfrm>
        </p:spPr>
      </p:pic>
    </p:spTree>
    <p:extLst>
      <p:ext uri="{BB962C8B-B14F-4D97-AF65-F5344CB8AC3E}">
        <p14:creationId xmlns:p14="http://schemas.microsoft.com/office/powerpoint/2010/main" val="185288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195A-D6D1-777A-10AE-25E18948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0C814-390C-CB17-096F-6E35493F18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764" y="2079322"/>
            <a:ext cx="5499198" cy="3469707"/>
          </a:xfrm>
        </p:spPr>
        <p:txBody>
          <a:bodyPr/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mantém uma lista de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MCPs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disponibilizados via container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MCP Hub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Fácil integração com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Visual Studio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/GitHub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Copilot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Claude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outras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soluções de IA que ofereçam funcionalidades de chat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B8AF5-A714-B83C-FA20-211E70058D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MCP: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geral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E0B99-1AEE-605B-C4B7-E9DF606CE3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307B7D56-91CB-BFA9-66CB-FF9F2BEC244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6852125" y="1194242"/>
            <a:ext cx="4145728" cy="4567729"/>
          </a:xfrm>
        </p:spPr>
      </p:pic>
    </p:spTree>
    <p:extLst>
      <p:ext uri="{BB962C8B-B14F-4D97-AF65-F5344CB8AC3E}">
        <p14:creationId xmlns:p14="http://schemas.microsoft.com/office/powerpoint/2010/main" val="92562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207E1-6942-89AD-574C-819657E0D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456A8-7255-1471-2107-A6FDA056FE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MCP: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geral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9CBD8-EED5-1401-9701-B3D23880CD8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Imagem 9" descr="https://learn.microsoft.com/en-us/dotnet/ai/media/mcp/model-context-protocol-architecture-diagram.png">
            <a:extLst>
              <a:ext uri="{FF2B5EF4-FFF2-40B4-BE49-F238E27FC236}">
                <a16:creationId xmlns:a16="http://schemas.microsoft.com/office/drawing/2014/main" id="{D8FC1805-F494-2F12-8204-7526009D2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0" y="1649035"/>
            <a:ext cx="11629155" cy="495076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8BDBB01-6367-B42C-4F95-B4B2980C8E52}"/>
              </a:ext>
            </a:extLst>
          </p:cNvPr>
          <p:cNvSpPr txBox="1">
            <a:spLocks/>
          </p:cNvSpPr>
          <p:nvPr/>
        </p:nvSpPr>
        <p:spPr>
          <a:xfrm>
            <a:off x="369105" y="5822174"/>
            <a:ext cx="6113358" cy="5387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-Sans Regular" pitchFamily="2" charset="77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-Sans Regular" pitchFamily="2" charset="77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-Sans Regular" pitchFamily="2" charset="77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-Sans Regular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6597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FCBC-9FF2-14C0-90C1-249BA34A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59C98-8CE0-867F-F029-5157D4FB3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763" y="1878904"/>
            <a:ext cx="5987713" cy="3883067"/>
          </a:xfrm>
        </p:spPr>
        <p:txBody>
          <a:bodyPr/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Catálogo de 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MCP Servers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homologados pela 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Possibilidade de 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execução via containers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Fácil integração com ferramental da Docker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B70D9-0DED-2EB4-D40C-FD7FDB98CE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Docker MCP 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261D9-A3BA-BD37-C745-5CD227C6EB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B15B0B8D-8FF1-BF26-6D8E-613939B1F23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9298701" y="3099754"/>
            <a:ext cx="2154478" cy="2373786"/>
          </a:xfrm>
          <a:prstGeom prst="roundRect">
            <a:avLst>
              <a:gd name="adj" fmla="val 6476"/>
            </a:avLst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6A25FD6-8F18-7CAA-99C8-58E918D9B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5395" y="1521023"/>
            <a:ext cx="2416133" cy="19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0B9D3-D236-46BD-181B-59F4A898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7C336-1059-0940-CD91-42EFC52297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4496" y="1901903"/>
            <a:ext cx="5887504" cy="436665"/>
          </a:xfrm>
        </p:spPr>
        <p:txBody>
          <a:bodyPr/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Deixem um star ⭐ apoiando...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E158E-3011-4884-EAAC-CCBC700C535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6" y="922409"/>
            <a:ext cx="7440729" cy="538736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Conteúdos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desta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apresentação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BA97A0-2D0D-679A-A00D-50693D4C5E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6E60626A-A405-60A7-F197-5AED5CFF0DE3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6876788" y="2783432"/>
            <a:ext cx="3081404" cy="3395066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6883EB6-0768-2F1A-820C-D36BF877F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27" y="1901903"/>
            <a:ext cx="4276595" cy="42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90DF-4720-614E-59C8-3327B24B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FCA3-85F1-B0E1-9AED-EA4E934152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Renato Groffe – LinkedIn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4487A3-57FA-8991-83BF-768C242492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22844C6-BA52-F32C-69E1-9990DC28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78B30A51-28F3-DB0F-7DF8-92EC1C03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FBBDED24-236A-AB31-DA85-FAA37198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B6D8D0A-4D6E-C79B-515A-B222BF5E3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12" name="Imagem 11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9A52F274-2F7D-3A58-EC06-B9B6DF92F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9F317911-5522-8B7C-FBF9-D512CA3EB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5104" y="1727437"/>
            <a:ext cx="4573072" cy="45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10F49-3970-2644-1C88-3B33E49A2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FD1178-839A-055C-58E0-5890F70D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E87F62-B5AA-C9BB-E5EF-F422FFD03A3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306DF-DBDA-9ECD-DE54-1B589D8D0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96E11-C962-03B1-E8A9-1C82D23F49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148AD-2AC3-7671-B6B3-5947431C5F2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EA126F-EEEB-1BA5-5BDE-27AD9BBB4D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45F880-33A0-B7AF-53E8-7F11D4395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82E449-E66A-7DA8-036A-89F26323C5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8163D9-0645-0920-AC29-CFC1510A55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F12B2F-9600-B627-21E6-305F98E8105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5F717E-A7D7-2AAF-500D-03E29B71E1D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111EA3-388F-0647-AD84-14412EA01199}"/>
              </a:ext>
            </a:extLst>
          </p:cNvPr>
          <p:cNvSpPr>
            <a:spLocks noGrp="1"/>
          </p:cNvSpPr>
          <p:nvPr>
            <p:ph type="pic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EDC729-398C-D919-4E9C-A63C5457E1D1}"/>
              </a:ext>
            </a:extLst>
          </p:cNvPr>
          <p:cNvSpPr>
            <a:spLocks noGrp="1"/>
          </p:cNvSpPr>
          <p:nvPr>
            <p:ph type="pic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8E90535-6DF2-9C90-27B3-7230F4BFB1FB}"/>
              </a:ext>
            </a:extLst>
          </p:cNvPr>
          <p:cNvSpPr txBox="1">
            <a:spLocks/>
          </p:cNvSpPr>
          <p:nvPr/>
        </p:nvSpPr>
        <p:spPr>
          <a:xfrm>
            <a:off x="660153" y="734374"/>
            <a:ext cx="6914353" cy="14007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Mona-San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6600" dirty="0" err="1"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en-US" sz="66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866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"/>
            <a:ext cx="12191937" cy="6857107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8" y="508380"/>
            <a:ext cx="774696" cy="2984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7998" y="508380"/>
            <a:ext cx="1756824" cy="366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794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1"/>
          <p:cNvSpPr/>
          <p:nvPr/>
        </p:nvSpPr>
        <p:spPr>
          <a:xfrm>
            <a:off x="507998" y="997265"/>
            <a:ext cx="5985310" cy="4509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5903"/>
              </a:lnSpc>
              <a:defRPr/>
            </a:pPr>
            <a:r>
              <a:rPr lang="en-US" sz="4799" kern="0" spc="-144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</a:rPr>
              <a:t>Model Context Protocol - MCP</a:t>
            </a:r>
            <a:endParaRPr kumimoji="0" lang="en-US" sz="4799" b="0" i="0" u="none" strike="noStrike" kern="0" cap="none" spc="-144" normalizeH="0" baseline="0" noProof="0" dirty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Segoe UI Variable Text Semibold" pitchFamily="34" charset="0"/>
              <a:ea typeface="+mn-ea"/>
              <a:cs typeface="+mn-cs"/>
            </a:endParaRPr>
          </a:p>
          <a:p>
            <a:pPr lvl="0">
              <a:lnSpc>
                <a:spcPts val="5903"/>
              </a:lnSpc>
              <a:defRPr/>
            </a:pPr>
            <a:r>
              <a:rPr lang="pt-BR" sz="3600" kern="0" spc="-144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</a:rPr>
              <a:t>Descomplicando integrações no mundo da IA</a:t>
            </a:r>
          </a:p>
          <a:p>
            <a:pPr lvl="0">
              <a:lnSpc>
                <a:spcPts val="5903"/>
              </a:lnSpc>
              <a:defRPr/>
            </a:pPr>
            <a:r>
              <a:rPr lang="pt-BR" sz="3200" kern="0" spc="-144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</a:rPr>
              <a:t>Uma visão geral</a:t>
            </a:r>
            <a:br>
              <a:rPr lang="pt-BR" sz="3200" kern="0" spc="-144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</a:rPr>
            </a:br>
            <a:r>
              <a:rPr lang="pt-BR" sz="2800" kern="0" spc="-144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</a:rPr>
              <a:t>Palestrante: Renato Groffe</a:t>
            </a:r>
            <a:endParaRPr kumimoji="0" lang="en-US" sz="4799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5676608"/>
            <a:ext cx="673096" cy="673012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93" y="5682957"/>
            <a:ext cx="660397" cy="660314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93" y="5682957"/>
            <a:ext cx="660397" cy="660314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2365" y="6066421"/>
            <a:ext cx="48152" cy="106615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3066" y="6066421"/>
            <a:ext cx="48152" cy="106615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3410" y="508380"/>
            <a:ext cx="1760466" cy="2286503"/>
          </a:xfrm>
          <a:prstGeom prst="rect">
            <a:avLst/>
          </a:prstGeom>
        </p:spPr>
      </p:pic>
      <p:pic>
        <p:nvPicPr>
          <p:cNvPr id="12" name="Image 8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8756" y="1288141"/>
            <a:ext cx="1019672" cy="1090483"/>
          </a:xfrm>
          <a:prstGeom prst="rect">
            <a:avLst/>
          </a:prstGeom>
        </p:spPr>
      </p:pic>
      <p:pic>
        <p:nvPicPr>
          <p:cNvPr id="13" name="Image 9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8655" y="508380"/>
            <a:ext cx="3105134" cy="3657124"/>
          </a:xfrm>
          <a:prstGeom prst="rect">
            <a:avLst/>
          </a:prstGeom>
        </p:spPr>
      </p:pic>
      <p:pic>
        <p:nvPicPr>
          <p:cNvPr id="14" name="Image 10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8655" y="4286139"/>
            <a:ext cx="3105134" cy="2133322"/>
          </a:xfrm>
          <a:prstGeom prst="rect">
            <a:avLst/>
          </a:prstGeom>
        </p:spPr>
      </p:pic>
      <p:pic>
        <p:nvPicPr>
          <p:cNvPr id="15" name="Image 11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63410" y="2940058"/>
            <a:ext cx="1760466" cy="3478146"/>
          </a:xfrm>
          <a:prstGeom prst="rect">
            <a:avLst/>
          </a:prstGeom>
        </p:spPr>
      </p:pic>
      <p:pic>
        <p:nvPicPr>
          <p:cNvPr id="17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6E88EF4F-6F8A-93E5-0432-9F29B68295E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-5282" b="-4878"/>
          <a:stretch>
            <a:fillRect/>
          </a:stretch>
        </p:blipFill>
        <p:spPr>
          <a:xfrm>
            <a:off x="2104324" y="5630384"/>
            <a:ext cx="720889" cy="794270"/>
          </a:xfrm>
          <a:prstGeom prst="roundRect">
            <a:avLst>
              <a:gd name="adj" fmla="val 10404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7D5912-423D-8ED9-0F72-67A52019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8BBC-88CA-FFFF-3874-57B11D9A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DCC76-A4DF-9F03-9971-3EFF96D32A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763" y="1791222"/>
            <a:ext cx="7803988" cy="3832963"/>
          </a:xfrm>
        </p:spPr>
        <p:txBody>
          <a:bodyPr/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Microsoft Most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Valuable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Professional (MVP)</a:t>
            </a: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Docker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Captain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APISEC U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Ambassador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Multi-Plataform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Technical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Audience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Contributor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(MTAC)</a:t>
            </a: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Arquiteto de Soluções/Software</a:t>
            </a: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+20 anos de experiência na área de Tecnologia</a:t>
            </a: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Community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Leader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Autor Técnico e Palestrante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84E0F-C665-C901-53CC-C6727411DC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Renato Groffe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20D77F-323B-5660-1C64-DBA9B8C31F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229B21-1A66-475C-D855-46738B543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67E3A5C8-7AAF-E2B5-633D-864BA356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5D8721C6-3AC5-0537-5B2F-22C2D7734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44FC5F0-EC73-1931-0774-9A1AE3579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12" name="Imagem 11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B4D3E0B7-3E83-A32B-80D7-400078945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2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DF52-E36E-6C53-AAFF-33AED189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85558-2E67-168D-3BBD-279DA231495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Renato Groffe – LinkedIn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51F15-471D-4C7E-B24C-3F89852CE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FAB0FD-42CE-A6E3-A633-A84C8F5B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D46A5FCA-3F47-87EB-8F87-BB23EE77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CE9711B8-E47F-F6A6-F333-9DB132525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E73BC2-8589-C5EA-470B-C2076C294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12" name="Imagem 11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0FC31153-B150-FF26-98AB-DDDC7156A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4B7456E6-6BD8-7BE3-D219-FD1E5AB6D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09" y="1747795"/>
            <a:ext cx="4233093" cy="4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0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D39-4C9B-3C15-9569-354120D3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8E2DE-A1BD-B429-A5EB-B6C5458C3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4496" y="1901903"/>
            <a:ext cx="5887504" cy="436665"/>
          </a:xfrm>
        </p:spPr>
        <p:txBody>
          <a:bodyPr/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Deixem um star ⭐ apoiando...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6FF7B-BB97-E852-1C60-1F901AD11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6" y="922409"/>
            <a:ext cx="7440729" cy="538736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Conteúdos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desta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apresentação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6E0E3-3550-1925-E567-AB87838AAC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D59EFAEB-C796-9E10-AD2E-C9BCA4B6F2B1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6876788" y="2783432"/>
            <a:ext cx="3081404" cy="3395066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0DDB79-F70D-9D29-DB39-914E2AD1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27" y="1901903"/>
            <a:ext cx="4276595" cy="42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1481-9B40-4478-20FC-6CBE39B775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420AB-E11B-7E78-D51D-66FA8ADC60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MCP: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geral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Docker MCP Hub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pic>
        <p:nvPicPr>
          <p:cNvPr id="2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39FB55F1-0373-2B50-1232-71B776B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5282" b="-4878"/>
          <a:stretch>
            <a:fillRect/>
          </a:stretch>
        </p:blipFill>
        <p:spPr>
          <a:xfrm>
            <a:off x="8842633" y="538064"/>
            <a:ext cx="2239236" cy="2467172"/>
          </a:xfrm>
          <a:prstGeom prst="roundRect">
            <a:avLst>
              <a:gd name="adj" fmla="val 10404"/>
            </a:avLst>
          </a:prstGeom>
        </p:spPr>
      </p:pic>
    </p:spTree>
    <p:extLst>
      <p:ext uri="{BB962C8B-B14F-4D97-AF65-F5344CB8AC3E}">
        <p14:creationId xmlns:p14="http://schemas.microsoft.com/office/powerpoint/2010/main" val="269855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23320-F087-3ABF-69BE-69526BF951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764" y="1791222"/>
            <a:ext cx="5499198" cy="3832963"/>
          </a:xfrm>
        </p:spPr>
        <p:txBody>
          <a:bodyPr/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Anunciado pela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Anthropic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em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Novembro/2024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Uma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padronização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para simplificar 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integração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das mais variadas soluções com modelos de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Inteligência Artificial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CD966-9713-81EF-3B9F-29EC31C175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MCP: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geral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1D23F-163C-3817-F65B-AABF069352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35AA7D03-8DAE-D468-BD94-9F0E5233B03B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6852125" y="1251561"/>
            <a:ext cx="4145728" cy="4567729"/>
          </a:xfrm>
        </p:spPr>
      </p:pic>
    </p:spTree>
    <p:extLst>
      <p:ext uri="{BB962C8B-B14F-4D97-AF65-F5344CB8AC3E}">
        <p14:creationId xmlns:p14="http://schemas.microsoft.com/office/powerpoint/2010/main" val="275248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C806A-F08E-E09C-9AA1-13392DEE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B8A79-9CA2-2FC7-5B3E-E870CF20D4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764" y="1553227"/>
            <a:ext cx="5499198" cy="4947781"/>
          </a:xfrm>
        </p:spPr>
        <p:txBody>
          <a:bodyPr/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Analogia com uma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"porta USB"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Protocolo aberto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enfatiza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flexibilidade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via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STDIO x HTTP/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Suporte a desenvolvimento nas principais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stacks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.NET, Java, Node/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Typescript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Python, Go, Swift,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Ruby...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B6015-BD6A-4771-9564-1910023C68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8767" y="922409"/>
            <a:ext cx="6113358" cy="53873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MCP: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geral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4A50AD-FA94-3DE2-285A-1FC2664F6A8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spaço Reservado para Imagem 7" descr="Ícone&#10;&#10;O conteúdo gerado por IA pode estar incorreto.">
            <a:extLst>
              <a:ext uri="{FF2B5EF4-FFF2-40B4-BE49-F238E27FC236}">
                <a16:creationId xmlns:a16="http://schemas.microsoft.com/office/drawing/2014/main" id="{8D2F2242-515E-A925-B7B4-A69817EADF1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t="-5282" b="-4878"/>
          <a:stretch>
            <a:fillRect/>
          </a:stretch>
        </p:blipFill>
        <p:spPr>
          <a:xfrm>
            <a:off x="6852125" y="1194242"/>
            <a:ext cx="4145728" cy="4567729"/>
          </a:xfrm>
        </p:spPr>
      </p:pic>
    </p:spTree>
    <p:extLst>
      <p:ext uri="{BB962C8B-B14F-4D97-AF65-F5344CB8AC3E}">
        <p14:creationId xmlns:p14="http://schemas.microsoft.com/office/powerpoint/2010/main" val="1600998894"/>
      </p:ext>
    </p:extLst>
  </p:cSld>
  <p:clrMapOvr>
    <a:masterClrMapping/>
  </p:clrMapOvr>
</p:sld>
</file>

<file path=ppt/theme/theme1.xml><?xml version="1.0" encoding="utf-8"?>
<a:theme xmlns:a="http://schemas.openxmlformats.org/drawingml/2006/main" name="AI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82497B5-D8DF-364B-8B8D-E71B123E29C7}" vid="{1D14281A-784E-8246-9CD9-A39147125F9A}"/>
    </a:ext>
  </a:extLst>
</a:theme>
</file>

<file path=ppt/theme/theme2.xml><?xml version="1.0" encoding="utf-8"?>
<a:theme xmlns:a="http://schemas.openxmlformats.org/drawingml/2006/main" name="1_AI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82497B5-D8DF-364B-8B8D-E71B123E29C7}" vid="{1D14281A-784E-8246-9CD9-A39147125F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DevEx</Template>
  <TotalTime>700</TotalTime>
  <Words>1012</Words>
  <Application>Microsoft Office PowerPoint</Application>
  <PresentationFormat>Widescreen</PresentationFormat>
  <Paragraphs>102</Paragraphs>
  <Slides>17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9" baseType="lpstr">
      <vt:lpstr>Aptos</vt:lpstr>
      <vt:lpstr>Arial</vt:lpstr>
      <vt:lpstr>Calibri</vt:lpstr>
      <vt:lpstr>Mona Sans</vt:lpstr>
      <vt:lpstr>Mona-Sans</vt:lpstr>
      <vt:lpstr>Mona-Sans Regular</vt:lpstr>
      <vt:lpstr>Segoe UI</vt:lpstr>
      <vt:lpstr>Segoe UI Semibold</vt:lpstr>
      <vt:lpstr>Segoe UI Variable Text Semibold</vt:lpstr>
      <vt:lpstr>SF Mono</vt:lpstr>
      <vt:lpstr>AI</vt:lpstr>
      <vt:lpstr>1_AI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Aaron Powell</dc:creator>
  <cp:keywords/>
  <dc:description/>
  <cp:lastModifiedBy>Renato Groffe</cp:lastModifiedBy>
  <cp:revision>49</cp:revision>
  <dcterms:created xsi:type="dcterms:W3CDTF">2025-08-14T19:54:55Z</dcterms:created>
  <dcterms:modified xsi:type="dcterms:W3CDTF">2025-09-27T06:39:49Z</dcterms:modified>
  <cp:category/>
</cp:coreProperties>
</file>